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7"/>
  </p:notesMasterIdLst>
  <p:handoutMasterIdLst>
    <p:handoutMasterId r:id="rId58"/>
  </p:handoutMasterIdLst>
  <p:sldIdLst>
    <p:sldId id="277" r:id="rId6"/>
    <p:sldId id="278" r:id="rId7"/>
    <p:sldId id="354" r:id="rId8"/>
    <p:sldId id="282" r:id="rId9"/>
    <p:sldId id="287" r:id="rId10"/>
    <p:sldId id="346" r:id="rId11"/>
    <p:sldId id="361" r:id="rId12"/>
    <p:sldId id="289" r:id="rId13"/>
    <p:sldId id="357" r:id="rId14"/>
    <p:sldId id="348" r:id="rId15"/>
    <p:sldId id="305" r:id="rId16"/>
    <p:sldId id="306" r:id="rId17"/>
    <p:sldId id="307" r:id="rId18"/>
    <p:sldId id="308" r:id="rId19"/>
    <p:sldId id="358" r:id="rId20"/>
    <p:sldId id="349" r:id="rId21"/>
    <p:sldId id="310" r:id="rId22"/>
    <p:sldId id="311" r:id="rId23"/>
    <p:sldId id="313" r:id="rId24"/>
    <p:sldId id="314" r:id="rId25"/>
    <p:sldId id="315" r:id="rId26"/>
    <p:sldId id="317" r:id="rId27"/>
    <p:sldId id="318" r:id="rId28"/>
    <p:sldId id="359" r:id="rId29"/>
    <p:sldId id="350" r:id="rId30"/>
    <p:sldId id="320" r:id="rId31"/>
    <p:sldId id="321" r:id="rId32"/>
    <p:sldId id="322" r:id="rId33"/>
    <p:sldId id="323" r:id="rId34"/>
    <p:sldId id="324" r:id="rId35"/>
    <p:sldId id="325" r:id="rId36"/>
    <p:sldId id="360" r:id="rId37"/>
    <p:sldId id="351" r:id="rId38"/>
    <p:sldId id="327" r:id="rId39"/>
    <p:sldId id="328" r:id="rId40"/>
    <p:sldId id="329" r:id="rId41"/>
    <p:sldId id="330" r:id="rId42"/>
    <p:sldId id="331" r:id="rId43"/>
    <p:sldId id="332" r:id="rId44"/>
    <p:sldId id="333" r:id="rId45"/>
    <p:sldId id="352" r:id="rId46"/>
    <p:sldId id="335" r:id="rId47"/>
    <p:sldId id="336" r:id="rId48"/>
    <p:sldId id="337" r:id="rId49"/>
    <p:sldId id="338" r:id="rId50"/>
    <p:sldId id="339" r:id="rId51"/>
    <p:sldId id="340" r:id="rId52"/>
    <p:sldId id="341" r:id="rId53"/>
    <p:sldId id="342" r:id="rId54"/>
    <p:sldId id="356" r:id="rId55"/>
    <p:sldId id="35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69" autoAdjust="0"/>
    <p:restoredTop sz="76520" autoAdjust="0"/>
  </p:normalViewPr>
  <p:slideViewPr>
    <p:cSldViewPr snapToGrid="0">
      <p:cViewPr varScale="1">
        <p:scale>
          <a:sx n="76" d="100"/>
          <a:sy n="76" d="100"/>
        </p:scale>
        <p:origin x="608" y="19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5/4/16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Mobile and Web apps – metadata for content oriented apps</a:t>
            </a:r>
          </a:p>
          <a:p>
            <a:r>
              <a:rPr lang="en-US" sz="1200" dirty="0" smtClean="0"/>
              <a:t>User data store – user profile and behavior data</a:t>
            </a:r>
          </a:p>
          <a:p>
            <a:r>
              <a:rPr lang="en-US" sz="1200" dirty="0" err="1" smtClean="0"/>
              <a:t>IoT</a:t>
            </a:r>
            <a:r>
              <a:rPr lang="en-US" sz="1200" dirty="0" smtClean="0"/>
              <a:t> scenarios – </a:t>
            </a:r>
            <a:r>
              <a:rPr lang="en-US" sz="1200" dirty="0" err="1" smtClean="0"/>
              <a:t>queryable</a:t>
            </a:r>
            <a:r>
              <a:rPr lang="en-US" sz="1200" dirty="0" smtClean="0"/>
              <a:t> device and event store</a:t>
            </a:r>
          </a:p>
          <a:p>
            <a:r>
              <a:rPr lang="en-US" sz="1200" dirty="0" smtClean="0"/>
              <a:t>Event workflow and logging</a:t>
            </a:r>
          </a:p>
          <a:p>
            <a:r>
              <a:rPr lang="en-US" sz="1200" dirty="0" smtClean="0"/>
              <a:t>Data ingestion and presentation – ingesting data with variable schema with rich views over the data</a:t>
            </a:r>
          </a:p>
          <a:p>
            <a:r>
              <a:rPr lang="en-US" sz="1200" dirty="0" smtClean="0"/>
              <a:t>Product catalogs </a:t>
            </a:r>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46</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48</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94381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3.xml"/><Relationship Id="rId2"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8" name="Picture 7"/>
          <p:cNvPicPr>
            <a:picLocks noChangeAspect="1"/>
          </p:cNvPicPr>
          <p:nvPr/>
        </p:nvPicPr>
        <p:blipFill>
          <a:blip r:embed="rId4"/>
          <a:stretch>
            <a:fillRect/>
          </a:stretch>
        </p:blipFill>
        <p:spPr>
          <a:xfrm>
            <a:off x="6582832" y="238743"/>
            <a:ext cx="5473700" cy="17907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search for a  Key</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949321"/>
          </a:xfrm>
          <a:prstGeom prst="rect">
            <a:avLst/>
          </a:prstGeom>
          <a:noFill/>
        </p:spPr>
        <p:txBody>
          <a:bodyPr wrap="square" lIns="182880" tIns="146304" rIns="182880" bIns="146304" rtlCol="0">
            <a:spAutoFit/>
          </a:bodyPr>
          <a:lstStyle/>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"id": "123",</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"name": "Super Widget",</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"price": "25.00",</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"summary": "It's amazing!",</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"images": [</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{"image1": "https://..."},</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{"image2": "https://..."}</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a:t>
            </a:r>
            <a:r>
              <a:rPr lang="en-US" sz="2400" b="1" kern="600" dirty="0" err="1">
                <a:latin typeface="Courier New" panose="02070309020205020404" pitchFamily="49" charset="0"/>
                <a:cs typeface="Courier New" panose="02070309020205020404" pitchFamily="49" charset="0"/>
              </a:rPr>
              <a:t>reviewSummary</a:t>
            </a:r>
            <a:r>
              <a:rPr lang="en-US" sz="2400" b="1" kern="600" dirty="0">
                <a:latin typeface="Courier New" panose="02070309020205020404" pitchFamily="49" charset="0"/>
                <a:cs typeface="Courier New" panose="02070309020205020404" pitchFamily="49" charset="0"/>
              </a:rPr>
              <a:t>": {</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a:t>
            </a:r>
            <a:r>
              <a:rPr lang="en-US" sz="2400" b="1" kern="600" dirty="0" err="1">
                <a:latin typeface="Courier New" panose="02070309020205020404" pitchFamily="49" charset="0"/>
                <a:cs typeface="Courier New" panose="02070309020205020404" pitchFamily="49" charset="0"/>
              </a:rPr>
              <a:t>averageStars</a:t>
            </a:r>
            <a:r>
              <a:rPr lang="en-US" sz="2400" b="1" kern="600" dirty="0">
                <a:latin typeface="Courier New" panose="02070309020205020404" pitchFamily="49" charset="0"/>
                <a:cs typeface="Courier New" panose="02070309020205020404" pitchFamily="49" charset="0"/>
              </a:rPr>
              <a:t>": 4.25, </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a:t>
            </a:r>
            <a:r>
              <a:rPr lang="en-US" sz="2400" b="1" kern="600" dirty="0" err="1">
                <a:latin typeface="Courier New" panose="02070309020205020404" pitchFamily="49" charset="0"/>
                <a:cs typeface="Courier New" panose="02070309020205020404" pitchFamily="49" charset="0"/>
              </a:rPr>
              <a:t>reviewCount</a:t>
            </a:r>
            <a:r>
              <a:rPr lang="en-US" sz="2400" b="1" kern="600" dirty="0">
                <a:latin typeface="Courier New" panose="02070309020205020404" pitchFamily="49" charset="0"/>
                <a:cs typeface="Courier New" panose="02070309020205020404" pitchFamily="49" charset="0"/>
              </a:rPr>
              <a:t>": 200 </a:t>
            </a:r>
          </a:p>
          <a:p>
            <a:pPr lvl="0" defTabSz="932742">
              <a:lnSpc>
                <a:spcPct val="90000"/>
              </a:lnSpc>
              <a:spcAft>
                <a:spcPts val="600"/>
              </a:spcAft>
              <a:defRPr/>
            </a:pPr>
            <a:r>
              <a:rPr lang="en-US" sz="2400" b="1" kern="600" dirty="0">
                <a:latin typeface="Courier New" panose="02070309020205020404" pitchFamily="49" charset="0"/>
                <a:cs typeface="Courier New" panose="02070309020205020404" pitchFamily="49" charset="0"/>
              </a:rPr>
              <a:t> </a:t>
            </a:r>
            <a:r>
              <a:rPr lang="en-US" sz="2400" b="1" kern="600" dirty="0" smtClean="0">
                <a:latin typeface="Courier New" panose="02070309020205020404" pitchFamily="49" charset="0"/>
                <a:cs typeface="Courier New" panose="02070309020205020404" pitchFamily="49" charset="0"/>
              </a:rPr>
              <a:t>  }</a:t>
            </a:r>
          </a:p>
          <a:p>
            <a:pPr lvl="0" defTabSz="932742">
              <a:lnSpc>
                <a:spcPct val="90000"/>
              </a:lnSpc>
              <a:spcAft>
                <a:spcPts val="600"/>
              </a:spcAft>
              <a:defRPr/>
            </a:pPr>
            <a:r>
              <a:rPr lang="en-US" sz="2400" b="1" kern="600" dirty="0" smtClean="0">
                <a:latin typeface="Courier New" panose="02070309020205020404" pitchFamily="49" charset="0"/>
                <a:cs typeface="Courier New" panose="02070309020205020404" pitchFamily="49" charset="0"/>
              </a:rPr>
              <a:t>}</a:t>
            </a:r>
            <a:endParaRPr lang="en-US" sz="2400" b="1" kern="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food</a:t>
            </a:r>
            <a:r>
              <a:rPr lang="is-IS" dirty="0" smtClean="0"/>
              <a:t>…</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endParaRPr lang="en-GB" sz="16000" dirty="0" smtClean="0"/>
          </a:p>
          <a:p>
            <a:pPr marL="0" indent="0">
              <a:buNone/>
            </a:pPr>
            <a:r>
              <a:rPr lang="en-GB" sz="16000" dirty="0" smtClean="0"/>
              <a:t>The </a:t>
            </a:r>
            <a:r>
              <a:rPr lang="en-GB" sz="16000" dirty="0"/>
              <a:t>d</a:t>
            </a:r>
            <a:r>
              <a:rPr lang="en-GB" sz="16000" dirty="0" smtClean="0"/>
              <a:t>ata landscape</a:t>
            </a:r>
          </a:p>
          <a:p>
            <a:pPr marL="0" indent="0">
              <a:buNone/>
            </a:pPr>
            <a:r>
              <a:rPr lang="en-GB" sz="16000" dirty="0" smtClean="0"/>
              <a:t>Azure and data</a:t>
            </a:r>
          </a:p>
          <a:p>
            <a:pPr marL="0" indent="0">
              <a:buNone/>
            </a:pPr>
            <a:r>
              <a:rPr lang="en-GB" sz="16000" dirty="0" smtClean="0"/>
              <a:t>The database types</a:t>
            </a:r>
          </a:p>
          <a:p>
            <a:pPr marL="0" indent="0">
              <a:buNone/>
            </a:pPr>
            <a:r>
              <a:rPr lang="en-GB" sz="16000" dirty="0" smtClean="0"/>
              <a:t>Polyglot persistence</a:t>
            </a:r>
            <a:endParaRPr lang="en-GB" sz="12800" dirty="0" smtClean="0"/>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 xmlns:a16="http://schemas.microsoft.com/office/drawing/2014/main" val="20000"/>
                    </a:ext>
                  </a:extLst>
                </a:gridCol>
                <a:gridCol w="2480235">
                  <a:extLst>
                    <a:ext uri="{9D8B030D-6E8A-4147-A177-3AD203B41FA5}">
                      <a16:colId xmlns="" xmlns:a16="http://schemas.microsoft.com/office/drawing/2014/main" val="20001"/>
                    </a:ext>
                  </a:extLst>
                </a:gridCol>
                <a:gridCol w="2169459">
                  <a:extLst>
                    <a:ext uri="{9D8B030D-6E8A-4147-A177-3AD203B41FA5}">
                      <a16:colId xmlns="" xmlns:a16="http://schemas.microsoft.com/office/drawing/2014/main" val="20002"/>
                    </a:ext>
                  </a:extLst>
                </a:gridCol>
                <a:gridCol w="2456330">
                  <a:extLst>
                    <a:ext uri="{9D8B030D-6E8A-4147-A177-3AD203B41FA5}">
                      <a16:colId xmlns="" xmlns:a16="http://schemas.microsoft.com/office/drawing/2014/main" val="20003"/>
                    </a:ext>
                  </a:extLst>
                </a:gridCol>
                <a:gridCol w="735104">
                  <a:extLst>
                    <a:ext uri="{9D8B030D-6E8A-4147-A177-3AD203B41FA5}">
                      <a16:colId xmlns="" xmlns:a16="http://schemas.microsoft.com/office/drawing/2014/main"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 xmlns:a16="http://schemas.microsoft.com/office/drawing/2014/main"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Autofit/>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p:txBody>
      </p:sp>
      <p:sp>
        <p:nvSpPr>
          <p:cNvPr id="5" name="Content Placeholder 4"/>
          <p:cNvSpPr>
            <a:spLocks noGrp="1"/>
          </p:cNvSpPr>
          <p:nvPr>
            <p:ph type="body" sz="quarter" idx="11"/>
          </p:nvPr>
        </p:nvSpPr>
        <p:spPr/>
        <p:txBody>
          <a:bodyPr>
            <a:no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 when picking </a:t>
            </a:r>
            <a:r>
              <a:rPr lang="en-US" i="1" dirty="0" smtClean="0"/>
              <a:t>just one database</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4393960"/>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 the Golden Hammer</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42917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p>
          <a:p>
            <a:pPr marL="0" indent="0">
              <a:buNone/>
            </a:pPr>
            <a:endParaRPr lang="en-US" sz="4800" dirty="0"/>
          </a:p>
          <a:p>
            <a:r>
              <a:rPr lang="en-US" sz="4800" dirty="0">
                <a:solidFill>
                  <a:schemeClr val="tx1"/>
                </a:solidFill>
              </a:rPr>
              <a:t>The ultimate question is really what insight and value can we draw from that data</a:t>
            </a:r>
            <a:r>
              <a:rPr lang="en-US" sz="4800" dirty="0" smtClean="0">
                <a:solidFill>
                  <a:schemeClr val="tx1"/>
                </a:solidFill>
              </a:rPr>
              <a:t>.</a:t>
            </a:r>
            <a:endParaRPr lang="en-US" sz="4800" dirty="0">
              <a:solidFill>
                <a:schemeClr val="tx1"/>
              </a:solidFill>
            </a:endParaRPr>
          </a:p>
        </p:txBody>
      </p:sp>
    </p:spTree>
    <p:extLst>
      <p:ext uri="{BB962C8B-B14F-4D97-AF65-F5344CB8AC3E}">
        <p14:creationId xmlns:p14="http://schemas.microsoft.com/office/powerpoint/2010/main" val="211504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737653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3428443"/>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3" name="Frame 12"/>
          <p:cNvSpPr/>
          <p:nvPr/>
        </p:nvSpPr>
        <p:spPr bwMode="auto">
          <a:xfrm>
            <a:off x="-1" y="3679763"/>
            <a:ext cx="11882891" cy="2792699"/>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2"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P spid="13" grpId="2"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139869"/>
          </a:xfrm>
        </p:spPr>
        <p:txBody>
          <a:bodyPr/>
          <a:lstStyle/>
          <a:p>
            <a:pPr marL="0" indent="0">
              <a:buNone/>
            </a:pPr>
            <a:r>
              <a:rPr lang="en-US" sz="4000" dirty="0" smtClean="0"/>
              <a:t>Data varies in structure:</a:t>
            </a:r>
          </a:p>
          <a:p>
            <a:pPr lvl="2"/>
            <a:r>
              <a:rPr lang="en-US" sz="3600" dirty="0" smtClean="0"/>
              <a:t>Structured, Semi-Structured, unstructured</a:t>
            </a:r>
          </a:p>
          <a:p>
            <a:pPr lvl="2"/>
            <a:r>
              <a:rPr lang="en-US" sz="3600" dirty="0" smtClean="0"/>
              <a:t>Maybe related to other data; maybe self-contained</a:t>
            </a:r>
          </a:p>
          <a:p>
            <a:pPr lvl="2"/>
            <a:r>
              <a:rPr lang="en-US" sz="3600" dirty="0" smtClean="0"/>
              <a:t>May be transactional or aggregated</a:t>
            </a:r>
          </a:p>
          <a:p>
            <a:pPr lvl="2"/>
            <a:endParaRPr lang="en-US" sz="4000" dirty="0" smtClean="0"/>
          </a:p>
          <a:p>
            <a:pPr lvl="1"/>
            <a:r>
              <a:rPr lang="en-US" sz="4000" dirty="0" smtClean="0"/>
              <a:t>How do we fit our data into our favorite database?</a:t>
            </a:r>
          </a:p>
          <a:p>
            <a:pPr lvl="2"/>
            <a:endParaRPr lang="en-US" sz="3600" dirty="0"/>
          </a:p>
          <a:p>
            <a:pPr lvl="2"/>
            <a:endParaRPr lang="en-US" sz="3600" dirty="0" smtClean="0"/>
          </a:p>
        </p:txBody>
      </p:sp>
    </p:spTree>
    <p:extLst>
      <p:ext uri="{BB962C8B-B14F-4D97-AF65-F5344CB8AC3E}">
        <p14:creationId xmlns:p14="http://schemas.microsoft.com/office/powerpoint/2010/main" val="1967124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NoSQL: It’s not </a:t>
            </a:r>
            <a:r>
              <a:rPr lang="en-US" sz="4000" i="1" dirty="0" smtClean="0"/>
              <a:t>just</a:t>
            </a:r>
            <a:r>
              <a:rPr lang="en-US" sz="4000" dirty="0" smtClean="0"/>
              <a:t> about Relational anymore </a:t>
            </a:r>
          </a:p>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8433</TotalTime>
  <Words>1038</Words>
  <Application>Microsoft Macintosh PowerPoint</Application>
  <PresentationFormat>Widescreen</PresentationFormat>
  <Paragraphs>334</Paragraphs>
  <Slides>51</Slides>
  <Notes>25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Brain food…</vt:lpstr>
      <vt:lpstr>The Data Landscape</vt:lpstr>
      <vt:lpstr>So much data!</vt:lpstr>
      <vt:lpstr>Data growth</vt:lpstr>
      <vt:lpstr>PowerPoint Presentation</vt:lpstr>
      <vt:lpstr>The shape of data</vt:lpstr>
      <vt:lpstr>The shape of data</vt:lpstr>
      <vt:lpstr>Avoiding the Golden Hammer</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 when picking just one database</vt:lpstr>
      <vt:lpstr>Do we have to compromise?</vt:lpstr>
      <vt:lpstr>Imagine… a shopping site</vt:lpstr>
      <vt:lpstr>Challenges?</vt:lpstr>
      <vt:lpstr>Challenges challenged</vt:lpstr>
      <vt:lpstr>Benefits</vt:lpstr>
      <vt:lpstr>The shape of data</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179</cp:revision>
  <dcterms:created xsi:type="dcterms:W3CDTF">2013-02-15T23:12:42Z</dcterms:created>
  <dcterms:modified xsi:type="dcterms:W3CDTF">2016-05-04T09:11:01Z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